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7" r:id="rId12"/>
    <p:sldId id="285" r:id="rId13"/>
    <p:sldId id="286" r:id="rId14"/>
    <p:sldId id="280" r:id="rId15"/>
    <p:sldId id="282" r:id="rId16"/>
    <p:sldId id="283" r:id="rId17"/>
    <p:sldId id="284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cel/meiose.html" TargetMode="External"/><Relationship Id="rId2" Type="http://schemas.openxmlformats.org/officeDocument/2006/relationships/hyperlink" Target="http://www.youtube.com/watch?v=nPG6480RQo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schooltv.nl/video/meiose-meiose-gebeurt-in-de-geslachtsklieren/#q=meios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bber.nl/linkdump/animatie/puberteit-in-een-minuut-7697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6jl-EoAvQ&amp;list=PLZ5FnauyqV36tISfcQfTv63D0u2P0WLiY&amp;index=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88zcPkWVy4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mXHtZZYLNX4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zootrack.nl/menstruatiecyclus.htm" TargetMode="Externa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AcLso3g4-0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schooltv.nl/video/tweelingen-er-zijn-eeneiige-en-twee-eiige-tweelinge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ath6kOf0NE&amp;list=PLZ5FnauyqV37uIAsCL5B6esAuFKr6Zb8X&amp;index=5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schooltv.nl/video/de-bevalling-geboorte/#q=geboort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ooltv.nl/video/levensfasen-van-baby-tot-puber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BfsnUsKL7tA&amp;list=PLZ5FnauyqV37uIAsCL5B6esAuFKr6Zb8X&amp;index=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LbUeAovPtY&amp;list=PLZ5FnauyqV37uIAsCL5B6esAuFKr6Zb8X&amp;index=6" TargetMode="External"/><Relationship Id="rId5" Type="http://schemas.openxmlformats.org/officeDocument/2006/relationships/hyperlink" Target="https://www.youtube.com/watch?v=3sCUzzDlBEU&amp;list=PLZ5FnauyqV37uIAsCL5B6esAuFKr6Zb8X&amp;index=8" TargetMode="External"/><Relationship Id="rId4" Type="http://schemas.openxmlformats.org/officeDocument/2006/relationships/hyperlink" Target="http://www.schooltv.nl/video/bio-bits-bovenbouw-de-maakbare-mens-afl100-voortplant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chooltv.nl/video/puberteit-jongen-alles-over-wat-er-in-het-lichaam-van-een-jongen-verandert-als-hij-in-de-puberteit/#q=peni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wat-is-een-zaadlozing-sperma-uit-de-piemel/#q=peni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izZQ3BbF6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chooltv.nl/video/puberteit-meisje-wat-verandert-er-in-het-lichaam-van-een-meisje-als-ze-in-de-puberteit-komt/playlist/98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Biologie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Klas 3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250576" y="1635093"/>
            <a:ext cx="792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chemeClr val="accent2"/>
                </a:solidFill>
              </a:rPr>
              <a:t>Thema 2 </a:t>
            </a:r>
          </a:p>
          <a:p>
            <a:r>
              <a:rPr lang="nl-NL" sz="4400" dirty="0" smtClean="0">
                <a:solidFill>
                  <a:schemeClr val="accent2"/>
                </a:solidFill>
              </a:rPr>
              <a:t>Voortplanting en ontwikkeling</a:t>
            </a:r>
            <a:endParaRPr lang="nl-NL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95429" y="-355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/>
              <a:t>Ovulatie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prstClr val="white"/>
                </a:solidFill>
              </a:rPr>
              <a:t>Boek 3 thema 1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95429" y="1107436"/>
            <a:ext cx="337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= eisprong</a:t>
            </a:r>
            <a:endParaRPr lang="nl-NL" dirty="0"/>
          </a:p>
        </p:txBody>
      </p:sp>
      <p:pic>
        <p:nvPicPr>
          <p:cNvPr id="3074" name="Picture 2" descr="https://upload.wikimedia.org/wikipedia/commons/thumb/f/f1/Order_of_changes_in_ovary.svg/400px-Order_of_changes_in_ovar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6" y="1919767"/>
            <a:ext cx="4940860" cy="408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078243" y="3012141"/>
            <a:ext cx="357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Follikel= blaasje waarin een eicel rijpt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997388" y="4477870"/>
            <a:ext cx="3348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Gele lichaam= overblijfsel van een gesprongen follikel.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38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Eicel en zaadcel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83672"/>
              </p:ext>
            </p:extLst>
          </p:nvPr>
        </p:nvGraphicFramePr>
        <p:xfrm>
          <a:off x="911668" y="2346760"/>
          <a:ext cx="812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Zaadcel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Eicel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klein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 verhouding groot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Kunnen zelf bewegen met zweepstaart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Kunnen niet zelf bewegen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Bevatten geen reservevoedsel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Bevatten veel reservevoedsel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Vele miljoenen per zaadlozing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Meestal 1 eicel per vier weken.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://static0.hln.be/static/photo/2011/0/2/14/20110826210043/media_xl_4337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3227294"/>
            <a:ext cx="2496160" cy="33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42913"/>
            <a:ext cx="8596668" cy="676275"/>
          </a:xfrm>
        </p:spPr>
        <p:txBody>
          <a:bodyPr/>
          <a:lstStyle/>
          <a:p>
            <a:r>
              <a:rPr lang="nl-NL" dirty="0" smtClean="0"/>
              <a:t>Basisstof </a:t>
            </a:r>
            <a:r>
              <a:rPr lang="nl-NL" dirty="0"/>
              <a:t>3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77334" y="1119188"/>
            <a:ext cx="8596668" cy="676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/>
              <a:t>Reductiedeling </a:t>
            </a:r>
            <a:endParaRPr lang="nl-NL" dirty="0"/>
          </a:p>
        </p:txBody>
      </p:sp>
      <p:pic>
        <p:nvPicPr>
          <p:cNvPr id="4098" name="Picture 2" descr="http://previews.123rf.com/images/akiradesigns/akiradesigns1310/akiradesigns131000036/22508034-Funny-illustration-of-a-sperm-and-an-egg-representing-a-couple-Stock-Photo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5832" r="478" b="21926"/>
          <a:stretch/>
        </p:blipFill>
        <p:spPr bwMode="auto">
          <a:xfrm>
            <a:off x="1411940" y="3025588"/>
            <a:ext cx="7342093" cy="29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1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Doelstelling 4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Je kunt het doel van reductiedeling (meiose) beschrijven 	en je kunt de vorming van chromosomenparen bij de 	bevruchting beschrijven.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932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9075" y="1864754"/>
            <a:ext cx="8596668" cy="388077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Gewone celdeling:</a:t>
            </a:r>
          </a:p>
          <a:p>
            <a:pPr lvl="1"/>
            <a:r>
              <a:rPr lang="nl-NL" sz="2000" dirty="0" smtClean="0"/>
              <a:t>Waar?</a:t>
            </a:r>
          </a:p>
          <a:p>
            <a:pPr lvl="1"/>
            <a:r>
              <a:rPr lang="nl-NL" sz="2000" dirty="0" smtClean="0"/>
              <a:t>Waarom?</a:t>
            </a:r>
          </a:p>
          <a:p>
            <a:pPr lvl="1"/>
            <a:endParaRPr lang="nl-NL" sz="2000" dirty="0" smtClean="0"/>
          </a:p>
          <a:p>
            <a:pPr lvl="1"/>
            <a:endParaRPr lang="nl-NL" sz="2000" dirty="0"/>
          </a:p>
          <a:p>
            <a:r>
              <a:rPr lang="nl-NL" sz="2400" dirty="0" smtClean="0"/>
              <a:t>Reductiedeling:</a:t>
            </a:r>
          </a:p>
          <a:p>
            <a:pPr lvl="1"/>
            <a:r>
              <a:rPr lang="nl-NL" sz="2000" dirty="0" smtClean="0"/>
              <a:t>Waar?</a:t>
            </a:r>
          </a:p>
          <a:p>
            <a:pPr lvl="1"/>
            <a:r>
              <a:rPr lang="nl-NL" sz="2000" dirty="0" smtClean="0"/>
              <a:t>Waarom?</a:t>
            </a:r>
            <a:endParaRPr lang="nl-NL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1531" y="1777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>
                <a:solidFill>
                  <a:schemeClr val="accent1"/>
                </a:solidFill>
              </a:rPr>
              <a:t>Celdeling</a:t>
            </a:r>
          </a:p>
        </p:txBody>
      </p:sp>
      <p:sp>
        <p:nvSpPr>
          <p:cNvPr id="9" name="Rechthoek 8"/>
          <p:cNvSpPr/>
          <p:nvPr/>
        </p:nvSpPr>
        <p:spPr>
          <a:xfrm>
            <a:off x="3729282" y="2287892"/>
            <a:ext cx="3566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rgbClr val="00B050"/>
                </a:solidFill>
              </a:rPr>
              <a:t>Alle delen van het lichaam</a:t>
            </a:r>
          </a:p>
        </p:txBody>
      </p:sp>
      <p:sp>
        <p:nvSpPr>
          <p:cNvPr id="10" name="Rechthoek 9"/>
          <p:cNvSpPr/>
          <p:nvPr/>
        </p:nvSpPr>
        <p:spPr>
          <a:xfrm>
            <a:off x="3194847" y="2922021"/>
            <a:ext cx="5530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dirty="0">
                <a:solidFill>
                  <a:srgbClr val="0070C0"/>
                </a:solidFill>
              </a:rPr>
              <a:t>De vorming van nieuwe </a:t>
            </a:r>
            <a:r>
              <a:rPr lang="nl-NL" sz="2400" dirty="0" smtClean="0">
                <a:solidFill>
                  <a:srgbClr val="0070C0"/>
                </a:solidFill>
              </a:rPr>
              <a:t>lichaamscellen</a:t>
            </a:r>
            <a:endParaRPr lang="nl-NL" sz="2400" dirty="0">
              <a:solidFill>
                <a:srgbClr val="0070C0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863752" y="4333774"/>
            <a:ext cx="3566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rgbClr val="00B050"/>
                </a:solidFill>
              </a:rPr>
              <a:t>In de geslachtsorganen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3949960" y="4869161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dirty="0">
                <a:solidFill>
                  <a:srgbClr val="0070C0"/>
                </a:solidFill>
              </a:rPr>
              <a:t>De vorming van geslachtscellen</a:t>
            </a:r>
          </a:p>
        </p:txBody>
      </p:sp>
    </p:spTree>
    <p:extLst>
      <p:ext uri="{BB962C8B-B14F-4D97-AF65-F5344CB8AC3E}">
        <p14:creationId xmlns:p14="http://schemas.microsoft.com/office/powerpoint/2010/main" val="405310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3042" t="25204" r="29723" b="29918"/>
          <a:stretch>
            <a:fillRect/>
          </a:stretch>
        </p:blipFill>
        <p:spPr bwMode="auto">
          <a:xfrm>
            <a:off x="947646" y="1871569"/>
            <a:ext cx="80883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2498571" y="2879829"/>
            <a:ext cx="6811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679323" y="5040069"/>
            <a:ext cx="648072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46?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619855" y="4536013"/>
            <a:ext cx="1296144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hoeveel?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98571" y="2887767"/>
            <a:ext cx="6811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23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679323" y="5040069"/>
            <a:ext cx="648072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23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619855" y="4536013"/>
            <a:ext cx="1296144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90738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1"/>
                </a:solidFill>
              </a:rPr>
              <a:t>Celdeling: waarom geslachtscellen?</a:t>
            </a:r>
          </a:p>
        </p:txBody>
      </p:sp>
    </p:spTree>
    <p:extLst>
      <p:ext uri="{BB962C8B-B14F-4D97-AF65-F5344CB8AC3E}">
        <p14:creationId xmlns:p14="http://schemas.microsoft.com/office/powerpoint/2010/main" val="25514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42621" y="1479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>
                <a:solidFill>
                  <a:schemeClr val="accent1"/>
                </a:solidFill>
              </a:rPr>
              <a:t>Celdeling: waarom geslachtscellen?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6" t="26438" r="41520" b="25161"/>
          <a:stretch/>
        </p:blipFill>
        <p:spPr bwMode="auto">
          <a:xfrm>
            <a:off x="2261177" y="1627094"/>
            <a:ext cx="4964380" cy="510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8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4748214" y="2387958"/>
            <a:ext cx="942975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6205538" y="2387959"/>
            <a:ext cx="895350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6205538" y="2854684"/>
            <a:ext cx="895350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7939089" y="2854683"/>
            <a:ext cx="942975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9" name="AutoShape 24"/>
          <p:cNvSpPr>
            <a:spLocks noChangeShapeType="1"/>
          </p:cNvSpPr>
          <p:nvPr/>
        </p:nvSpPr>
        <p:spPr bwMode="auto">
          <a:xfrm>
            <a:off x="5786439" y="2902308"/>
            <a:ext cx="2762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AutoShape 26"/>
          <p:cNvSpPr>
            <a:spLocks noChangeShapeType="1"/>
          </p:cNvSpPr>
          <p:nvPr/>
        </p:nvSpPr>
        <p:spPr bwMode="auto">
          <a:xfrm flipV="1">
            <a:off x="7186614" y="2254608"/>
            <a:ext cx="523875" cy="400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" name="AutoShape 25"/>
          <p:cNvSpPr>
            <a:spLocks noChangeShapeType="1"/>
          </p:cNvSpPr>
          <p:nvPr/>
        </p:nvSpPr>
        <p:spPr bwMode="auto">
          <a:xfrm>
            <a:off x="7186614" y="3121384"/>
            <a:ext cx="600075" cy="257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80975" y="94519"/>
            <a:ext cx="8229600" cy="1143000"/>
          </a:xfrm>
        </p:spPr>
        <p:txBody>
          <a:bodyPr/>
          <a:lstStyle/>
          <a:p>
            <a:r>
              <a:rPr lang="nl-NL" dirty="0" smtClean="0"/>
              <a:t>Celdeling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2495600" y="170080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0487" name="Rectangle 29"/>
          <p:cNvSpPr>
            <a:spLocks noChangeArrowheads="1"/>
          </p:cNvSpPr>
          <p:nvPr/>
        </p:nvSpPr>
        <p:spPr bwMode="auto">
          <a:xfrm>
            <a:off x="2896172" y="1685193"/>
            <a:ext cx="33093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Gewone celdeling: bij lichaamscellen</a:t>
            </a:r>
            <a:endParaRPr lang="nl-NL" sz="1100" dirty="0">
              <a:latin typeface="Arial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32"/>
          <p:cNvSpPr>
            <a:spLocks noChangeArrowheads="1"/>
          </p:cNvSpPr>
          <p:nvPr/>
        </p:nvSpPr>
        <p:spPr bwMode="auto">
          <a:xfrm>
            <a:off x="1524001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l-NL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AutoShape 27"/>
          <p:cNvSpPr>
            <a:spLocks noChangeArrowheads="1"/>
          </p:cNvSpPr>
          <p:nvPr/>
        </p:nvSpPr>
        <p:spPr bwMode="auto">
          <a:xfrm>
            <a:off x="7939089" y="1721208"/>
            <a:ext cx="942975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" name="Tekstvak 44"/>
          <p:cNvSpPr txBox="1"/>
          <p:nvPr/>
        </p:nvSpPr>
        <p:spPr>
          <a:xfrm>
            <a:off x="4895664" y="2670017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6363624" y="2436654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6338012" y="2936717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8086539" y="2018626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8086539" y="3193892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6310314" y="5770112"/>
            <a:ext cx="778941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4757739" y="5066849"/>
            <a:ext cx="820374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>
            <a:off x="6350980" y="5836786"/>
            <a:ext cx="6811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23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4822998" y="5348908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6253164" y="4730300"/>
            <a:ext cx="778941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2" name="AutoShape 19"/>
          <p:cNvSpPr>
            <a:spLocks noChangeShapeType="1"/>
          </p:cNvSpPr>
          <p:nvPr/>
        </p:nvSpPr>
        <p:spPr bwMode="auto">
          <a:xfrm flipV="1">
            <a:off x="5795964" y="5122411"/>
            <a:ext cx="323178" cy="209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3" name="AutoShape 18"/>
          <p:cNvSpPr>
            <a:spLocks noChangeShapeType="1"/>
          </p:cNvSpPr>
          <p:nvPr/>
        </p:nvSpPr>
        <p:spPr bwMode="auto">
          <a:xfrm>
            <a:off x="5795964" y="5836786"/>
            <a:ext cx="323178" cy="165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2824164" y="3972745"/>
            <a:ext cx="381514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Celdeling geslachtscellen (zaadcel of eicel):</a:t>
            </a:r>
            <a:endParaRPr lang="nl-NL" sz="1100" dirty="0">
              <a:latin typeface="Arial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6307590" y="4778995"/>
            <a:ext cx="6811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23</a:t>
            </a:r>
          </a:p>
        </p:txBody>
      </p:sp>
      <p:sp>
        <p:nvSpPr>
          <p:cNvPr id="3" name="Vijfhoek 2">
            <a:hlinkClick r:id="rId2"/>
          </p:cNvPr>
          <p:cNvSpPr/>
          <p:nvPr/>
        </p:nvSpPr>
        <p:spPr>
          <a:xfrm>
            <a:off x="1919536" y="2387958"/>
            <a:ext cx="1872208" cy="933450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Mitose</a:t>
            </a:r>
          </a:p>
        </p:txBody>
      </p:sp>
      <p:sp>
        <p:nvSpPr>
          <p:cNvPr id="56" name="Vijfhoek 55">
            <a:hlinkClick r:id="rId3"/>
          </p:cNvPr>
          <p:cNvSpPr/>
          <p:nvPr/>
        </p:nvSpPr>
        <p:spPr>
          <a:xfrm>
            <a:off x="1960067" y="4963661"/>
            <a:ext cx="1872208" cy="933450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Meiose</a:t>
            </a:r>
          </a:p>
        </p:txBody>
      </p:sp>
      <p:pic>
        <p:nvPicPr>
          <p:cNvPr id="2" name="Afbeelding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66" y="5563476"/>
            <a:ext cx="991289" cy="9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21" grpId="0" animBg="1"/>
      <p:bldP spid="22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42913"/>
            <a:ext cx="8596668" cy="676275"/>
          </a:xfrm>
        </p:spPr>
        <p:txBody>
          <a:bodyPr/>
          <a:lstStyle/>
          <a:p>
            <a:r>
              <a:rPr lang="nl-NL" dirty="0" smtClean="0"/>
              <a:t>Basisstof 4</a:t>
            </a: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77334" y="1119188"/>
            <a:ext cx="8596668" cy="676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3200" dirty="0" smtClean="0"/>
              <a:t>Geslachtskenmerken, hormonen en menstruatiecyclus</a:t>
            </a:r>
            <a:endParaRPr lang="nl-NL" sz="3200" dirty="0"/>
          </a:p>
        </p:txBody>
      </p:sp>
      <p:pic>
        <p:nvPicPr>
          <p:cNvPr id="5" name="Picture 2" descr="http://static3.goedgevoel.be/static/photo/2011/16/14/8/20111017180550/media_xl_442089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81" y="3064727"/>
            <a:ext cx="5294160" cy="29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76" y="2149390"/>
            <a:ext cx="1981249" cy="183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Doelstelling 5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Je kunt omschrijven wat primaire en secundaire 	geslachtskenmerken zijn en daarbij voorbeelden voor 	jongens en meisjes noemen</a:t>
            </a:r>
          </a:p>
          <a:p>
            <a:r>
              <a:rPr lang="nl-NL" sz="2400" dirty="0" smtClean="0"/>
              <a:t>Doelstelling 6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Je kunt de processen tijdens de menstruatiecyclus 	beschrijven.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892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42913"/>
            <a:ext cx="8596668" cy="676275"/>
          </a:xfrm>
        </p:spPr>
        <p:txBody>
          <a:bodyPr/>
          <a:lstStyle/>
          <a:p>
            <a:r>
              <a:rPr lang="nl-NL" dirty="0" smtClean="0"/>
              <a:t>Basisstof 1</a:t>
            </a: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77334" y="1119188"/>
            <a:ext cx="8596668" cy="676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/>
              <a:t>Voortplantingsstelsel van de man</a:t>
            </a:r>
            <a:endParaRPr lang="nl-NL" dirty="0"/>
          </a:p>
        </p:txBody>
      </p:sp>
      <p:pic>
        <p:nvPicPr>
          <p:cNvPr id="1026" name="Picture 2" descr="http://bin.snmmd.nl/m/m1fy4xgwsbok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98" y="2877670"/>
            <a:ext cx="3857052" cy="38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75" y="1949823"/>
            <a:ext cx="1617422" cy="149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http://www.10voorbiologie.nl/afbfczw/H34%20Voortplanting%20(havo)/340101geslachtkenmerk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2893" y="1085258"/>
            <a:ext cx="6403416" cy="55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16" y="5082987"/>
            <a:ext cx="1442785" cy="133313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9640" y="152400"/>
            <a:ext cx="8596668" cy="1320800"/>
          </a:xfrm>
        </p:spPr>
        <p:txBody>
          <a:bodyPr/>
          <a:lstStyle/>
          <a:p>
            <a:r>
              <a:rPr lang="nl-NL" dirty="0" smtClean="0"/>
              <a:t>Geslachtskenmerken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52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687" y="179295"/>
            <a:ext cx="8596668" cy="1320800"/>
          </a:xfrm>
        </p:spPr>
        <p:txBody>
          <a:bodyPr/>
          <a:lstStyle/>
          <a:p>
            <a:r>
              <a:rPr lang="nl-NL" dirty="0" smtClean="0"/>
              <a:t>Hormonen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6687" y="839695"/>
            <a:ext cx="614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Stoffen die allerlei processen in je lichaam regelen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388222" y="3684494"/>
            <a:ext cx="5782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Hormoonklieren produceren hormonen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Hypofyse (werking eierstokken en teelballen)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Eierstokken (oestrogeen)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Teelballen (testosteron)</a:t>
            </a:r>
            <a:endParaRPr lang="nl-NL" sz="2000" dirty="0"/>
          </a:p>
        </p:txBody>
      </p:sp>
      <p:pic>
        <p:nvPicPr>
          <p:cNvPr id="2050" name="Picture 2" descr="http://3.bp.blogspot.com/-JcHJp9i6S_s/VlScXiAG2TI/AAAAAAAABr0/BceopvaKqss/s1600/hormone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8F5"/>
              </a:clrFrom>
              <a:clrTo>
                <a:srgbClr val="F6F8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66" y="1338010"/>
            <a:ext cx="4870450" cy="498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3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79648"/>
            <a:ext cx="8596668" cy="1320800"/>
          </a:xfrm>
        </p:spPr>
        <p:txBody>
          <a:bodyPr/>
          <a:lstStyle/>
          <a:p>
            <a:r>
              <a:rPr lang="nl-NL" dirty="0" smtClean="0"/>
              <a:t>Menstruatiecyclus</a:t>
            </a:r>
            <a:endParaRPr lang="nl-NL" dirty="0"/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44" y="194106"/>
            <a:ext cx="1108962" cy="1024682"/>
          </a:xfrm>
          <a:prstGeom prst="rect">
            <a:avLst/>
          </a:prstGeom>
        </p:spPr>
      </p:pic>
      <p:pic>
        <p:nvPicPr>
          <p:cNvPr id="3074" name="Picture 2" descr="http://www.vakkenweb.nl/vak/bi/html/opdr_bi_h3hfst1voortplanting_bestanden/image00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4EEEE"/>
              </a:clrFrom>
              <a:clrTo>
                <a:srgbClr val="F4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1" y="1400448"/>
            <a:ext cx="9111272" cy="510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hlinkClick r:id="rId5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067" y="5492022"/>
            <a:ext cx="569597" cy="52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42913"/>
            <a:ext cx="8596668" cy="67627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Basisstof 5</a:t>
            </a:r>
            <a:br>
              <a:rPr lang="nl-NL" dirty="0" smtClean="0"/>
            </a:br>
            <a:r>
              <a:rPr lang="nl-NL" dirty="0" smtClean="0"/>
              <a:t>Bevruchting en embryonale ontwikkeling</a:t>
            </a: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77334" y="1119188"/>
            <a:ext cx="8596668" cy="676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nl-NL" sz="3200" dirty="0"/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76" y="2149390"/>
            <a:ext cx="1981249" cy="1830674"/>
          </a:xfrm>
          <a:prstGeom prst="rect">
            <a:avLst/>
          </a:prstGeom>
        </p:spPr>
      </p:pic>
      <p:pic>
        <p:nvPicPr>
          <p:cNvPr id="1026" name="Picture 2" descr="https://www.babyopkomst.nl/wp-content/uploads/2014/06/bevruchting_t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87" y="2275727"/>
            <a:ext cx="4093696" cy="40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400" dirty="0" smtClean="0"/>
              <a:t>Doelstelling 7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Je kunt beschrijven welke veranderingen er in het lichaam van de vrouw plaatsvinden net voor en na de bevruchting</a:t>
            </a:r>
          </a:p>
          <a:p>
            <a:r>
              <a:rPr lang="nl-NL" sz="2400" dirty="0" smtClean="0"/>
              <a:t>Doelstelling 8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Je kunt de embryonale ontwikkeling  beschrijven.</a:t>
            </a:r>
          </a:p>
          <a:p>
            <a:r>
              <a:rPr lang="nl-NL" sz="2400" dirty="0" smtClean="0"/>
              <a:t>Doelstelling 9</a:t>
            </a:r>
          </a:p>
          <a:p>
            <a:pPr marL="457200" lvl="1" indent="0">
              <a:buNone/>
            </a:pPr>
            <a:r>
              <a:rPr lang="nl-NL" sz="2200" dirty="0" smtClean="0"/>
              <a:t>Je kunt beschrijven hoe eeneiige en twee-eiige tweelingen ontstaan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27967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Bevruchting </a:t>
            </a:r>
            <a:endParaRPr lang="nl-NL" dirty="0"/>
          </a:p>
        </p:txBody>
      </p:sp>
      <p:pic>
        <p:nvPicPr>
          <p:cNvPr id="2054" name="Picture 6" descr="https://s3-us-west-2.amazonaws.com/quizizz-destination-bkt/1cc2f621-5ca3-4b6a-ac13-f93bddadb4b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2" b="10789"/>
          <a:stretch/>
        </p:blipFill>
        <p:spPr bwMode="auto">
          <a:xfrm>
            <a:off x="209364" y="1721224"/>
            <a:ext cx="5356860" cy="26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.slideplayer.nl/17/5582491/slides/slide_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9" t="25638" r="3849" b="19354"/>
          <a:stretch/>
        </p:blipFill>
        <p:spPr bwMode="auto">
          <a:xfrm>
            <a:off x="209364" y="4329953"/>
            <a:ext cx="5446058" cy="25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ynaecologiesneek.nl/tl_files/Content/verloskunde/bevruchting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92" y="2235853"/>
            <a:ext cx="46672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77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Innesteling</a:t>
            </a:r>
            <a:endParaRPr lang="nl-NL" dirty="0"/>
          </a:p>
        </p:txBody>
      </p:sp>
      <p:pic>
        <p:nvPicPr>
          <p:cNvPr id="1026" name="Picture 2" descr="http://images.slideplayer.nl/8/2227630/slides/slide_4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t="4260" r="2848" b="17308"/>
          <a:stretch/>
        </p:blipFill>
        <p:spPr bwMode="auto">
          <a:xfrm>
            <a:off x="4698005" y="231830"/>
            <a:ext cx="6911788" cy="428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slideplayer.nl/10/2831113/slides/slide_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9" r="1554"/>
          <a:stretch/>
        </p:blipFill>
        <p:spPr bwMode="auto">
          <a:xfrm>
            <a:off x="0" y="2501153"/>
            <a:ext cx="6448829" cy="41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20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324108" y="1605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nl-NL" dirty="0">
                <a:solidFill>
                  <a:schemeClr val="accent1"/>
                </a:solidFill>
              </a:rPr>
              <a:t>Embryonale ontwikkeling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0" t="26435" r="42976" b="30697"/>
          <a:stretch/>
        </p:blipFill>
        <p:spPr bwMode="auto">
          <a:xfrm>
            <a:off x="324108" y="1755728"/>
            <a:ext cx="4536504" cy="440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078437" y="1303556"/>
            <a:ext cx="427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Placenta= moederkoek</a:t>
            </a:r>
          </a:p>
          <a:p>
            <a:r>
              <a:rPr lang="nl-NL" dirty="0" smtClean="0"/>
              <a:t>Bestaat uit weefsel van embryo en moeder en bloedvaten van beide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078437" y="2686929"/>
            <a:ext cx="4445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Navelstreng bestaat uit weefsel van het embryo</a:t>
            </a:r>
          </a:p>
          <a:p>
            <a:r>
              <a:rPr lang="nl-NL" dirty="0" smtClean="0"/>
              <a:t>Bevat 2 slagaders (embryo -&gt; moeder)</a:t>
            </a:r>
          </a:p>
          <a:p>
            <a:r>
              <a:rPr lang="nl-NL" dirty="0" smtClean="0"/>
              <a:t>Bevat 1 ader (moeder -&gt; embryo)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5190978" y="4318782"/>
            <a:ext cx="405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Twee </a:t>
            </a:r>
            <a:r>
              <a:rPr lang="nl-NL" smtClean="0"/>
              <a:t>vruchtvliezen met </a:t>
            </a:r>
            <a:r>
              <a:rPr lang="nl-NL" dirty="0" smtClean="0"/>
              <a:t>daarin vruchtwater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233182" y="5542671"/>
            <a:ext cx="3995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Foetus: bijna alle weefsels zijn gevormd en het begin van de organen is aanwezig.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00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324108" y="1605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nl-NL" dirty="0">
                <a:solidFill>
                  <a:schemeClr val="accent1"/>
                </a:solidFill>
              </a:rPr>
              <a:t>Embryonale ontwikkeling</a:t>
            </a:r>
          </a:p>
        </p:txBody>
      </p:sp>
      <p:pic>
        <p:nvPicPr>
          <p:cNvPr id="2052" name="Picture 4" descr="http://images.slideplayer.nl/17/5582491/slides/slide_5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17107" r="17798" b="2760"/>
          <a:stretch/>
        </p:blipFill>
        <p:spPr bwMode="auto">
          <a:xfrm>
            <a:off x="772916" y="1069807"/>
            <a:ext cx="6972589" cy="403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74058" y="4975411"/>
            <a:ext cx="8754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Eerst neemt het embryo zuurstof en voedingsstoffen op uit het baarmoederslijmvlies.</a:t>
            </a:r>
          </a:p>
          <a:p>
            <a:endParaRPr lang="nl-NL" sz="2400" dirty="0"/>
          </a:p>
          <a:p>
            <a:r>
              <a:rPr lang="nl-NL" sz="2400" dirty="0" smtClean="0"/>
              <a:t>Vervolgens wordt de placenta gevormd.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350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626" y="41465"/>
            <a:ext cx="8596668" cy="1320800"/>
          </a:xfrm>
        </p:spPr>
        <p:txBody>
          <a:bodyPr/>
          <a:lstStyle/>
          <a:p>
            <a:r>
              <a:rPr lang="nl-NL" dirty="0" smtClean="0"/>
              <a:t>Tweelingen</a:t>
            </a:r>
            <a:endParaRPr lang="nl-NL" dirty="0"/>
          </a:p>
        </p:txBody>
      </p:sp>
      <p:pic>
        <p:nvPicPr>
          <p:cNvPr id="1026" name="Picture 2" descr="Image result for ontstaan eeneiige twee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82" y="731520"/>
            <a:ext cx="5915554" cy="49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ntstaan tweeeiig tweeli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29547" y="2437980"/>
            <a:ext cx="5017862" cy="15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758462" y="5950634"/>
            <a:ext cx="554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Eeneiige tweeling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7165662" y="5820922"/>
            <a:ext cx="2372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Twee-eiige tweeling</a:t>
            </a:r>
            <a:endParaRPr lang="nl-NL" dirty="0"/>
          </a:p>
        </p:txBody>
      </p:sp>
      <p:pic>
        <p:nvPicPr>
          <p:cNvPr id="3" name="Afbeelding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7461" y="242046"/>
            <a:ext cx="1413679" cy="130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6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Doelstelling 1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Je kunt de delen van het voortplantingsstelsel van een 	man met hun ligging, bouw en functies noemen, in een 	afbeelding aanwijzen en hun werking beschrijven.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45305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42913"/>
            <a:ext cx="8596668" cy="67627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Basisstof </a:t>
            </a:r>
            <a:r>
              <a:rPr lang="nl-NL" dirty="0" smtClean="0"/>
              <a:t>6</a:t>
            </a:r>
            <a:br>
              <a:rPr lang="nl-NL" dirty="0" smtClean="0"/>
            </a:br>
            <a:r>
              <a:rPr lang="nl-NL" dirty="0" smtClean="0"/>
              <a:t>Geboorte en verdere ontwikkeling</a:t>
            </a: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77334" y="1119188"/>
            <a:ext cx="8596668" cy="676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nl-NL" sz="3200" dirty="0"/>
          </a:p>
        </p:txBody>
      </p:sp>
      <p:pic>
        <p:nvPicPr>
          <p:cNvPr id="5" name="Picture 2" descr="http://static3.goedgevoel.be/static/photo/2011/16/14/8/20111017180550/media_xl_442089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81" y="3064727"/>
            <a:ext cx="5294160" cy="29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76" y="2149390"/>
            <a:ext cx="1981249" cy="183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Doelstelling 10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Je kunt beschrijven welke fasen tijdens de geboorte worden doorlopen</a:t>
            </a:r>
          </a:p>
          <a:p>
            <a:r>
              <a:rPr lang="nl-NL" sz="2400" dirty="0" smtClean="0"/>
              <a:t>Doelstelling 11</a:t>
            </a:r>
          </a:p>
          <a:p>
            <a:pPr marL="0" indent="0">
              <a:buNone/>
            </a:pPr>
            <a:r>
              <a:rPr lang="nl-NL" sz="2400" dirty="0"/>
              <a:t>	J</a:t>
            </a:r>
            <a:r>
              <a:rPr lang="nl-NL" sz="2400" dirty="0" smtClean="0"/>
              <a:t>e kunt de gemiddelde leeftijden en voorbeelden van ontwikkeling bij de levensfasen van de mens noemen</a:t>
            </a:r>
          </a:p>
        </p:txBody>
      </p:sp>
    </p:spTree>
    <p:extLst>
      <p:ext uri="{BB962C8B-B14F-4D97-AF65-F5344CB8AC3E}">
        <p14:creationId xmlns:p14="http://schemas.microsoft.com/office/powerpoint/2010/main" val="3527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508"/>
            <a:ext cx="24765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Rectangle 6"/>
          <p:cNvSpPr>
            <a:spLocks noGrp="1"/>
          </p:cNvSpPr>
          <p:nvPr>
            <p:ph type="title" idx="4294967295"/>
          </p:nvPr>
        </p:nvSpPr>
        <p:spPr>
          <a:xfrm>
            <a:off x="265113" y="118270"/>
            <a:ext cx="7215187" cy="642937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Geboorte</a:t>
            </a:r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2049463" y="2243932"/>
            <a:ext cx="904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2859087" y="2028033"/>
            <a:ext cx="375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b="1">
                <a:solidFill>
                  <a:srgbClr val="003300"/>
                </a:solidFill>
              </a:rPr>
              <a:t>Baarmoederwand met spieren</a:t>
            </a:r>
          </a:p>
        </p:txBody>
      </p:sp>
      <p:sp>
        <p:nvSpPr>
          <p:cNvPr id="15372" name="Rectangle 15"/>
          <p:cNvSpPr>
            <a:spLocks noChangeArrowheads="1"/>
          </p:cNvSpPr>
          <p:nvPr/>
        </p:nvSpPr>
        <p:spPr bwMode="auto">
          <a:xfrm>
            <a:off x="3121026" y="1702595"/>
            <a:ext cx="1520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b="1">
                <a:solidFill>
                  <a:srgbClr val="003300"/>
                </a:solidFill>
              </a:rPr>
              <a:t>Vruchtvlies</a:t>
            </a:r>
          </a:p>
        </p:txBody>
      </p:sp>
      <p:sp>
        <p:nvSpPr>
          <p:cNvPr id="15373" name="Rectangle 16"/>
          <p:cNvSpPr>
            <a:spLocks noChangeArrowheads="1"/>
          </p:cNvSpPr>
          <p:nvPr/>
        </p:nvSpPr>
        <p:spPr bwMode="auto">
          <a:xfrm>
            <a:off x="2860676" y="89297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b="1">
                <a:solidFill>
                  <a:srgbClr val="003300"/>
                </a:solidFill>
              </a:rPr>
              <a:t>Placenta of moederkoek</a:t>
            </a:r>
          </a:p>
        </p:txBody>
      </p:sp>
      <p:sp>
        <p:nvSpPr>
          <p:cNvPr id="15374" name="Rectangle 17"/>
          <p:cNvSpPr>
            <a:spLocks noChangeArrowheads="1"/>
          </p:cNvSpPr>
          <p:nvPr/>
        </p:nvSpPr>
        <p:spPr bwMode="auto">
          <a:xfrm>
            <a:off x="2859088" y="2280445"/>
            <a:ext cx="1668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b="1">
                <a:solidFill>
                  <a:srgbClr val="003300"/>
                </a:solidFill>
              </a:rPr>
              <a:t>Vruchtwater</a:t>
            </a:r>
          </a:p>
        </p:txBody>
      </p:sp>
      <p:sp>
        <p:nvSpPr>
          <p:cNvPr id="15376" name="Rectangle 19"/>
          <p:cNvSpPr>
            <a:spLocks noChangeArrowheads="1"/>
          </p:cNvSpPr>
          <p:nvPr/>
        </p:nvSpPr>
        <p:spPr bwMode="auto">
          <a:xfrm>
            <a:off x="3265487" y="1216820"/>
            <a:ext cx="158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b="1">
                <a:solidFill>
                  <a:srgbClr val="003300"/>
                </a:solidFill>
              </a:rPr>
              <a:t>Navelstreng</a:t>
            </a:r>
          </a:p>
        </p:txBody>
      </p:sp>
      <p:sp>
        <p:nvSpPr>
          <p:cNvPr id="15377" name="Line 22"/>
          <p:cNvSpPr>
            <a:spLocks noChangeShapeType="1"/>
          </p:cNvSpPr>
          <p:nvPr/>
        </p:nvSpPr>
        <p:spPr bwMode="auto">
          <a:xfrm>
            <a:off x="1541463" y="1415257"/>
            <a:ext cx="1738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78" name="Line 23"/>
          <p:cNvSpPr>
            <a:spLocks noChangeShapeType="1"/>
          </p:cNvSpPr>
          <p:nvPr/>
        </p:nvSpPr>
        <p:spPr bwMode="auto">
          <a:xfrm>
            <a:off x="2016126" y="1091407"/>
            <a:ext cx="904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79" name="Line 24"/>
          <p:cNvSpPr>
            <a:spLocks noChangeShapeType="1"/>
          </p:cNvSpPr>
          <p:nvPr/>
        </p:nvSpPr>
        <p:spPr bwMode="auto">
          <a:xfrm>
            <a:off x="2216151" y="1920082"/>
            <a:ext cx="904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80" name="Line 25"/>
          <p:cNvSpPr>
            <a:spLocks noChangeShapeType="1"/>
          </p:cNvSpPr>
          <p:nvPr/>
        </p:nvSpPr>
        <p:spPr bwMode="auto">
          <a:xfrm>
            <a:off x="1597025" y="2496344"/>
            <a:ext cx="1263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026" name="Picture 2" descr="http://verloskundenunspeet.nl/media/1020/uitdrijving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5"/>
          <a:stretch/>
        </p:blipFill>
        <p:spPr bwMode="auto">
          <a:xfrm>
            <a:off x="2410619" y="2738531"/>
            <a:ext cx="6764573" cy="41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12" y="807005"/>
            <a:ext cx="1746082" cy="16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tuitligging dwarslig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75" y="4090216"/>
            <a:ext cx="6083725" cy="253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ormale lig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76" y="748821"/>
            <a:ext cx="6239302" cy="25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4689"/>
            <a:ext cx="8596668" cy="1320800"/>
          </a:xfrm>
        </p:spPr>
        <p:txBody>
          <a:bodyPr/>
          <a:lstStyle/>
          <a:p>
            <a:r>
              <a:rPr lang="nl-NL" dirty="0" smtClean="0"/>
              <a:t>Ligging van de baby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5591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7"/>
          <p:cNvSpPr>
            <a:spLocks noGrp="1"/>
          </p:cNvSpPr>
          <p:nvPr>
            <p:ph type="title" idx="4294967295"/>
          </p:nvPr>
        </p:nvSpPr>
        <p:spPr>
          <a:xfrm>
            <a:off x="273845" y="111919"/>
            <a:ext cx="7215187" cy="642937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Nageboorte</a:t>
            </a:r>
          </a:p>
        </p:txBody>
      </p:sp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4" y="1706936"/>
            <a:ext cx="8135938" cy="35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310594" y="1041774"/>
            <a:ext cx="79184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1800" b="1" dirty="0">
                <a:solidFill>
                  <a:srgbClr val="003300"/>
                </a:solidFill>
              </a:rPr>
              <a:t>Het kindje is geboren. De navelstreng wordt doorgeknipt. Later komt de placenta </a:t>
            </a:r>
            <a:r>
              <a:rPr lang="nl-NL" altLang="nl-NL" sz="1800" b="1" dirty="0" smtClean="0">
                <a:solidFill>
                  <a:srgbClr val="003300"/>
                </a:solidFill>
              </a:rPr>
              <a:t>nog samen met de vruchtvliezen en een deel van de navelstreng uit de baarmoeder; </a:t>
            </a:r>
            <a:r>
              <a:rPr lang="nl-NL" altLang="nl-NL" sz="1800" b="1" dirty="0">
                <a:solidFill>
                  <a:srgbClr val="003300"/>
                </a:solidFill>
              </a:rPr>
              <a:t>de nageboorte.</a:t>
            </a:r>
          </a:p>
        </p:txBody>
      </p:sp>
      <p:sp>
        <p:nvSpPr>
          <p:cNvPr id="16392" name="Line 16"/>
          <p:cNvSpPr>
            <a:spLocks noChangeShapeType="1"/>
          </p:cNvSpPr>
          <p:nvPr/>
        </p:nvSpPr>
        <p:spPr bwMode="auto">
          <a:xfrm>
            <a:off x="5474732" y="4305673"/>
            <a:ext cx="21590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639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80152">
            <a:off x="5431076" y="4854155"/>
            <a:ext cx="9001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" name="Line 18"/>
          <p:cNvSpPr>
            <a:spLocks noChangeShapeType="1"/>
          </p:cNvSpPr>
          <p:nvPr/>
        </p:nvSpPr>
        <p:spPr bwMode="auto">
          <a:xfrm>
            <a:off x="1729819" y="3045198"/>
            <a:ext cx="0" cy="154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5" name="Line 19"/>
          <p:cNvSpPr>
            <a:spLocks noChangeShapeType="1"/>
          </p:cNvSpPr>
          <p:nvPr/>
        </p:nvSpPr>
        <p:spPr bwMode="auto">
          <a:xfrm>
            <a:off x="2339419" y="2721348"/>
            <a:ext cx="0" cy="3492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6" name="Line 20"/>
          <p:cNvSpPr>
            <a:spLocks noChangeShapeType="1"/>
          </p:cNvSpPr>
          <p:nvPr/>
        </p:nvSpPr>
        <p:spPr bwMode="auto">
          <a:xfrm>
            <a:off x="2737882" y="3500812"/>
            <a:ext cx="0" cy="1836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7" name="Line 21"/>
          <p:cNvSpPr>
            <a:spLocks noChangeShapeType="1"/>
          </p:cNvSpPr>
          <p:nvPr/>
        </p:nvSpPr>
        <p:spPr bwMode="auto">
          <a:xfrm>
            <a:off x="3961844" y="3334124"/>
            <a:ext cx="0" cy="1547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8" name="Line 22"/>
          <p:cNvSpPr>
            <a:spLocks noChangeShapeType="1"/>
          </p:cNvSpPr>
          <p:nvPr/>
        </p:nvSpPr>
        <p:spPr bwMode="auto">
          <a:xfrm>
            <a:off x="3566557" y="3500812"/>
            <a:ext cx="0" cy="1836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9" name="Line 23"/>
          <p:cNvSpPr>
            <a:spLocks noChangeShapeType="1"/>
          </p:cNvSpPr>
          <p:nvPr/>
        </p:nvSpPr>
        <p:spPr bwMode="auto">
          <a:xfrm>
            <a:off x="5293758" y="4594599"/>
            <a:ext cx="777875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400" name="Line 24"/>
          <p:cNvSpPr>
            <a:spLocks noChangeShapeType="1"/>
          </p:cNvSpPr>
          <p:nvPr/>
        </p:nvSpPr>
        <p:spPr bwMode="auto">
          <a:xfrm>
            <a:off x="5943045" y="4353299"/>
            <a:ext cx="1128713" cy="1566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401" name="Rectangle 25"/>
          <p:cNvSpPr>
            <a:spLocks noChangeArrowheads="1"/>
          </p:cNvSpPr>
          <p:nvPr/>
        </p:nvSpPr>
        <p:spPr bwMode="auto">
          <a:xfrm>
            <a:off x="542370" y="4521573"/>
            <a:ext cx="1871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1800" b="1">
                <a:solidFill>
                  <a:srgbClr val="003300"/>
                </a:solidFill>
              </a:rPr>
              <a:t>Baarmoeder-</a:t>
            </a:r>
          </a:p>
          <a:p>
            <a:pPr eaLnBrk="1" hangingPunct="1"/>
            <a:r>
              <a:rPr lang="nl-NL" altLang="nl-NL" sz="1800" b="1">
                <a:solidFill>
                  <a:srgbClr val="003300"/>
                </a:solidFill>
              </a:rPr>
              <a:t>wand + spieren</a:t>
            </a:r>
          </a:p>
        </p:txBody>
      </p:sp>
      <p:sp>
        <p:nvSpPr>
          <p:cNvPr id="16402" name="Rectangle 26"/>
          <p:cNvSpPr>
            <a:spLocks noChangeArrowheads="1"/>
          </p:cNvSpPr>
          <p:nvPr/>
        </p:nvSpPr>
        <p:spPr bwMode="auto">
          <a:xfrm>
            <a:off x="1691720" y="6213849"/>
            <a:ext cx="1370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1800" b="1">
                <a:solidFill>
                  <a:srgbClr val="003300"/>
                </a:solidFill>
              </a:rPr>
              <a:t>Placenta</a:t>
            </a:r>
          </a:p>
        </p:txBody>
      </p:sp>
      <p:sp>
        <p:nvSpPr>
          <p:cNvPr id="16403" name="Rectangle 27"/>
          <p:cNvSpPr>
            <a:spLocks noChangeArrowheads="1"/>
          </p:cNvSpPr>
          <p:nvPr/>
        </p:nvSpPr>
        <p:spPr bwMode="auto">
          <a:xfrm>
            <a:off x="2468007" y="5337548"/>
            <a:ext cx="118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1800" b="1">
                <a:solidFill>
                  <a:srgbClr val="003300"/>
                </a:solidFill>
              </a:rPr>
              <a:t>Vrucht-vliezen</a:t>
            </a:r>
          </a:p>
        </p:txBody>
      </p:sp>
      <p:sp>
        <p:nvSpPr>
          <p:cNvPr id="16404" name="Rectangle 28"/>
          <p:cNvSpPr>
            <a:spLocks noChangeArrowheads="1"/>
          </p:cNvSpPr>
          <p:nvPr/>
        </p:nvSpPr>
        <p:spPr bwMode="auto">
          <a:xfrm>
            <a:off x="3779283" y="4881936"/>
            <a:ext cx="1157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1800" b="1">
                <a:solidFill>
                  <a:srgbClr val="003300"/>
                </a:solidFill>
              </a:rPr>
              <a:t>Schede</a:t>
            </a:r>
          </a:p>
        </p:txBody>
      </p:sp>
      <p:sp>
        <p:nvSpPr>
          <p:cNvPr id="16405" name="Rectangle 29"/>
          <p:cNvSpPr>
            <a:spLocks noChangeArrowheads="1"/>
          </p:cNvSpPr>
          <p:nvPr/>
        </p:nvSpPr>
        <p:spPr bwMode="auto">
          <a:xfrm>
            <a:off x="5690633" y="2678486"/>
            <a:ext cx="2867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1800" b="1">
                <a:solidFill>
                  <a:srgbClr val="003300"/>
                </a:solidFill>
              </a:rPr>
              <a:t>Doorknippen navelstreng</a:t>
            </a:r>
          </a:p>
        </p:txBody>
      </p:sp>
      <p:sp>
        <p:nvSpPr>
          <p:cNvPr id="16406" name="Rectangle 30"/>
          <p:cNvSpPr>
            <a:spLocks noChangeArrowheads="1"/>
          </p:cNvSpPr>
          <p:nvPr/>
        </p:nvSpPr>
        <p:spPr bwMode="auto">
          <a:xfrm>
            <a:off x="5474733" y="5847136"/>
            <a:ext cx="3082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1800" b="1">
                <a:solidFill>
                  <a:srgbClr val="003300"/>
                </a:solidFill>
              </a:rPr>
              <a:t>Plaatsen waar navelstreng wordt afgebonden</a:t>
            </a:r>
          </a:p>
        </p:txBody>
      </p:sp>
      <p:sp>
        <p:nvSpPr>
          <p:cNvPr id="16407" name="Rectangle 31"/>
          <p:cNvSpPr>
            <a:spLocks noChangeArrowheads="1"/>
          </p:cNvSpPr>
          <p:nvPr/>
        </p:nvSpPr>
        <p:spPr bwMode="auto">
          <a:xfrm>
            <a:off x="3422094" y="5278811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1800" b="1">
                <a:solidFill>
                  <a:srgbClr val="003300"/>
                </a:solidFill>
              </a:rPr>
              <a:t>Baarmoeder-</a:t>
            </a:r>
          </a:p>
          <a:p>
            <a:pPr eaLnBrk="1" hangingPunct="1"/>
            <a:r>
              <a:rPr lang="nl-NL" altLang="nl-NL" sz="1800" b="1">
                <a:solidFill>
                  <a:srgbClr val="003300"/>
                </a:solidFill>
              </a:rPr>
              <a:t>mond</a:t>
            </a:r>
          </a:p>
        </p:txBody>
      </p:sp>
      <p:sp>
        <p:nvSpPr>
          <p:cNvPr id="16408" name="Line 32"/>
          <p:cNvSpPr>
            <a:spLocks noChangeShapeType="1"/>
          </p:cNvSpPr>
          <p:nvPr/>
        </p:nvSpPr>
        <p:spPr bwMode="auto">
          <a:xfrm flipV="1">
            <a:off x="5474732" y="3045199"/>
            <a:ext cx="468312" cy="1260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9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prstClr val="white"/>
                </a:solidFill>
              </a:rPr>
              <a:t>Boek 1 thema 1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2744" y="137543"/>
            <a:ext cx="7024744" cy="1143000"/>
          </a:xfrm>
        </p:spPr>
        <p:txBody>
          <a:bodyPr/>
          <a:lstStyle/>
          <a:p>
            <a:r>
              <a:rPr lang="nl-NL" dirty="0" smtClean="0"/>
              <a:t>Levensloop van de mens</a:t>
            </a:r>
            <a:endParaRPr lang="nl-NL" dirty="0"/>
          </a:p>
        </p:txBody>
      </p:sp>
      <p:pic>
        <p:nvPicPr>
          <p:cNvPr id="1026" name="Picture 2" descr="http://www.studiobiologie.nl/havovwo_ob/KB/les4110/bab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0" y="2312894"/>
            <a:ext cx="3520976" cy="210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geokids.eu/wp-content/uploads/groei-van-een-meisj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7" y="1461529"/>
            <a:ext cx="5577580" cy="231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ep 11"/>
          <p:cNvGrpSpPr/>
          <p:nvPr/>
        </p:nvGrpSpPr>
        <p:grpSpPr>
          <a:xfrm>
            <a:off x="4340045" y="3774478"/>
            <a:ext cx="5616624" cy="2618813"/>
            <a:chOff x="611560" y="3869741"/>
            <a:chExt cx="5616624" cy="2618813"/>
          </a:xfrm>
        </p:grpSpPr>
        <p:grpSp>
          <p:nvGrpSpPr>
            <p:cNvPr id="13" name="Groep 12"/>
            <p:cNvGrpSpPr/>
            <p:nvPr/>
          </p:nvGrpSpPr>
          <p:grpSpPr>
            <a:xfrm>
              <a:off x="611560" y="3869741"/>
              <a:ext cx="3600399" cy="2576621"/>
              <a:chOff x="1043608" y="4281379"/>
              <a:chExt cx="3600399" cy="2576621"/>
            </a:xfrm>
          </p:grpSpPr>
          <p:pic>
            <p:nvPicPr>
              <p:cNvPr id="17" name="Picture 2" descr="http://www.boiseweekly.com/imager/b/magnum/1180893/189a/cartoons_eyespy1-1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326"/>
              <a:stretch/>
            </p:blipFill>
            <p:spPr bwMode="auto">
              <a:xfrm>
                <a:off x="1043608" y="4313382"/>
                <a:ext cx="3600399" cy="25446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kstvak 17"/>
              <p:cNvSpPr txBox="1"/>
              <p:nvPr/>
            </p:nvSpPr>
            <p:spPr>
              <a:xfrm>
                <a:off x="2483768" y="4281379"/>
                <a:ext cx="18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200" b="1" dirty="0">
                    <a:solidFill>
                      <a:srgbClr val="FF0000"/>
                    </a:solidFill>
                  </a:rPr>
                  <a:t>Volwassene</a:t>
                </a:r>
              </a:p>
              <a:p>
                <a:r>
                  <a:rPr lang="nl-NL" sz="1200" b="1" dirty="0">
                    <a:solidFill>
                      <a:srgbClr val="FF0000"/>
                    </a:solidFill>
                  </a:rPr>
                  <a:t>21 – 65 jaar</a:t>
                </a:r>
              </a:p>
            </p:txBody>
          </p:sp>
        </p:grpSp>
        <p:cxnSp>
          <p:nvCxnSpPr>
            <p:cNvPr id="14" name="Rechte verbindingslijn 13"/>
            <p:cNvCxnSpPr/>
            <p:nvPr/>
          </p:nvCxnSpPr>
          <p:spPr>
            <a:xfrm>
              <a:off x="4260549" y="4100573"/>
              <a:ext cx="0" cy="238798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4" descr="http://us.123rf.com/450wm/kenbenner/kenbenner1211/kenbenner121100024/16243171-zwart-wit-afbeelding-van-een-bejaarde-deelneming-ballonne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336" y="4055055"/>
              <a:ext cx="1875848" cy="2391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kstvak 15"/>
            <p:cNvSpPr txBox="1"/>
            <p:nvPr/>
          </p:nvSpPr>
          <p:spPr>
            <a:xfrm>
              <a:off x="4211960" y="4047721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rgbClr val="FF0000"/>
                  </a:solidFill>
                </a:rPr>
                <a:t>Oudere</a:t>
              </a:r>
            </a:p>
            <a:p>
              <a:r>
                <a:rPr lang="nl-NL" sz="1200" b="1" dirty="0">
                  <a:solidFill>
                    <a:srgbClr val="FF0000"/>
                  </a:solidFill>
                </a:rPr>
                <a:t>65+ jaar</a:t>
              </a:r>
            </a:p>
          </p:txBody>
        </p:sp>
      </p:grpSp>
      <p:pic>
        <p:nvPicPr>
          <p:cNvPr id="6" name="Afbeelding 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46" y="4979476"/>
            <a:ext cx="1530103" cy="141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42913"/>
            <a:ext cx="8596668" cy="67627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Basisstof </a:t>
            </a:r>
            <a:r>
              <a:rPr lang="nl-NL" dirty="0" smtClean="0"/>
              <a:t>7 en 8</a:t>
            </a:r>
            <a:br>
              <a:rPr lang="nl-NL" dirty="0" smtClean="0"/>
            </a:br>
            <a:r>
              <a:rPr lang="nl-NL" dirty="0" smtClean="0"/>
              <a:t>Seksueel overdraagbare aandoeningen</a:t>
            </a:r>
            <a:br>
              <a:rPr lang="nl-NL" dirty="0" smtClean="0"/>
            </a:br>
            <a:r>
              <a:rPr lang="nl-NL" dirty="0" smtClean="0"/>
              <a:t>Geboorteregeling </a:t>
            </a: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77334" y="1119188"/>
            <a:ext cx="8596668" cy="676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nl-NL" sz="3200" dirty="0"/>
          </a:p>
        </p:txBody>
      </p:sp>
      <p:pic>
        <p:nvPicPr>
          <p:cNvPr id="5" name="Picture 2" descr="http://static3.goedgevoel.be/static/photo/2011/16/14/8/20111017180550/media_xl_442089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81" y="3064727"/>
            <a:ext cx="5294160" cy="29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9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sz="2400" dirty="0" smtClean="0"/>
              <a:t>Doelstelling </a:t>
            </a:r>
            <a:r>
              <a:rPr lang="nl-NL" sz="2400" dirty="0" smtClean="0"/>
              <a:t>12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Je kunt </a:t>
            </a:r>
            <a:r>
              <a:rPr lang="nl-NL" sz="2400" dirty="0" smtClean="0"/>
              <a:t>de ziekteverschijnselen en genezingsmogelijkheden noemen van seksueel overdraagbare aandoeningen</a:t>
            </a:r>
            <a:endParaRPr lang="nl-NL" sz="2400" dirty="0" smtClean="0"/>
          </a:p>
          <a:p>
            <a:r>
              <a:rPr lang="nl-NL" sz="2400" dirty="0" smtClean="0"/>
              <a:t>Doelstelling </a:t>
            </a:r>
            <a:r>
              <a:rPr lang="nl-NL" sz="2400" dirty="0" smtClean="0"/>
              <a:t>13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/>
              <a:t>	J</a:t>
            </a:r>
            <a:r>
              <a:rPr lang="nl-NL" sz="2400" dirty="0" smtClean="0"/>
              <a:t>e kunt </a:t>
            </a:r>
            <a:r>
              <a:rPr lang="nl-NL" sz="2400" dirty="0" smtClean="0"/>
              <a:t>methoden van geboorteregeling beschrijven en aangeven of ze betrouwbaar zijn of niet.</a:t>
            </a:r>
          </a:p>
          <a:p>
            <a:r>
              <a:rPr lang="nl-NL" sz="2400" dirty="0"/>
              <a:t>Doelstelling </a:t>
            </a:r>
            <a:r>
              <a:rPr lang="nl-NL" sz="2400" dirty="0" smtClean="0"/>
              <a:t>14</a:t>
            </a:r>
            <a:endParaRPr lang="nl-NL" sz="2400" dirty="0"/>
          </a:p>
          <a:p>
            <a:pPr marL="0" indent="0">
              <a:buNone/>
            </a:pPr>
            <a:r>
              <a:rPr lang="nl-NL" sz="2400" dirty="0"/>
              <a:t>	Je kunt </a:t>
            </a:r>
            <a:r>
              <a:rPr lang="nl-NL" sz="2400" dirty="0" smtClean="0"/>
              <a:t>Noodmaatregelen tegen ongewenste zwangerschap noemen.</a:t>
            </a: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347803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6" y="1487007"/>
            <a:ext cx="1242709" cy="11482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filmpjes</a:t>
            </a:r>
            <a:endParaRPr lang="nl-NL" dirty="0"/>
          </a:p>
        </p:txBody>
      </p:sp>
      <p:pic>
        <p:nvPicPr>
          <p:cNvPr id="5" name="Afbeelding 4">
            <a:hlinkClick r:id="rId4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58" y="1504721"/>
            <a:ext cx="1242709" cy="1148263"/>
          </a:xfrm>
          <a:prstGeom prst="rect">
            <a:avLst/>
          </a:prstGeom>
        </p:spPr>
      </p:pic>
      <p:pic>
        <p:nvPicPr>
          <p:cNvPr id="6" name="Afbeelding 5">
            <a:hlinkClick r:id="rId5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57" y="2973973"/>
            <a:ext cx="1242709" cy="1148263"/>
          </a:xfrm>
          <a:prstGeom prst="rect">
            <a:avLst/>
          </a:prstGeom>
        </p:spPr>
      </p:pic>
      <p:pic>
        <p:nvPicPr>
          <p:cNvPr id="7" name="Afbeelding 6">
            <a:hlinkClick r:id="rId5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0" y="2839925"/>
            <a:ext cx="1242709" cy="1148263"/>
          </a:xfrm>
          <a:prstGeom prst="rect">
            <a:avLst/>
          </a:prstGeom>
        </p:spPr>
      </p:pic>
      <p:pic>
        <p:nvPicPr>
          <p:cNvPr id="8" name="Afbeelding 7">
            <a:hlinkClick r:id="rId6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1" y="4177907"/>
            <a:ext cx="1242709" cy="114826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7382435" y="1930400"/>
            <a:ext cx="255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Biobits</a:t>
            </a:r>
            <a:r>
              <a:rPr lang="nl-NL" dirty="0" smtClean="0"/>
              <a:t> voortplanting de maakbare mens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2030506" y="1755686"/>
            <a:ext cx="2259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Seksuele  voorlichting lied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030506" y="3090890"/>
            <a:ext cx="2285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Hoe gebruik je een condoom?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2064542" y="4585149"/>
            <a:ext cx="219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Wat is aids?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7382435" y="3340359"/>
            <a:ext cx="255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Biobits</a:t>
            </a:r>
            <a:r>
              <a:rPr lang="nl-NL" dirty="0" smtClean="0"/>
              <a:t> voortplanting mens en lichaam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620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MRP\SMRMMAGM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3" r="194" b="37970"/>
          <a:stretch/>
        </p:blipFill>
        <p:spPr bwMode="auto">
          <a:xfrm>
            <a:off x="519098" y="1475656"/>
            <a:ext cx="8586231" cy="459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7024744" cy="1143000"/>
          </a:xfrm>
        </p:spPr>
        <p:txBody>
          <a:bodyPr/>
          <a:lstStyle/>
          <a:p>
            <a:r>
              <a:rPr lang="nl-NL" dirty="0" smtClean="0"/>
              <a:t>Mannelijk geslachtsorgaan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prstClr val="white"/>
                </a:solidFill>
              </a:rPr>
              <a:t>Boek 3 thema 1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0" y="5150223"/>
            <a:ext cx="991639" cy="9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5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16" descr="tempimage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17" y="1226118"/>
            <a:ext cx="5445541" cy="417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9" descr="tempimage3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9" y="3934329"/>
            <a:ext cx="1374775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494" y="382588"/>
            <a:ext cx="7024744" cy="1143000"/>
          </a:xfrm>
        </p:spPr>
        <p:txBody>
          <a:bodyPr/>
          <a:lstStyle/>
          <a:p>
            <a:r>
              <a:rPr lang="nl-NL" dirty="0" smtClean="0"/>
              <a:t>Mannelijk geslachtsorgaan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prstClr val="white"/>
                </a:solidFill>
              </a:rPr>
              <a:t>Boek 3 thema 1</a:t>
            </a:r>
          </a:p>
        </p:txBody>
      </p:sp>
    </p:spTree>
    <p:extLst>
      <p:ext uri="{BB962C8B-B14F-4D97-AF65-F5344CB8AC3E}">
        <p14:creationId xmlns:p14="http://schemas.microsoft.com/office/powerpoint/2010/main" val="23855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42913"/>
            <a:ext cx="8596668" cy="676275"/>
          </a:xfrm>
        </p:spPr>
        <p:txBody>
          <a:bodyPr/>
          <a:lstStyle/>
          <a:p>
            <a:r>
              <a:rPr lang="nl-NL" dirty="0" smtClean="0"/>
              <a:t>Basisstof 2</a:t>
            </a: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77334" y="1119188"/>
            <a:ext cx="8596668" cy="676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/>
              <a:t>Voortplantingsstelsel van de vrouw</a:t>
            </a:r>
            <a:endParaRPr lang="nl-NL" dirty="0"/>
          </a:p>
        </p:txBody>
      </p:sp>
      <p:pic>
        <p:nvPicPr>
          <p:cNvPr id="3" name="Afbeelding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75" y="1949823"/>
            <a:ext cx="1617422" cy="1494498"/>
          </a:xfrm>
          <a:prstGeom prst="rect">
            <a:avLst/>
          </a:prstGeom>
        </p:spPr>
      </p:pic>
      <p:pic>
        <p:nvPicPr>
          <p:cNvPr id="2050" name="Picture 2" descr="http://www.ulftsign.nl/afbeeldingen/afbeeldingen_logos_symbolen/artikel/000000/vrouw002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2" y="2183665"/>
            <a:ext cx="3394635" cy="45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Doelstelling 2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Je kunt de delen van het voortplantingsstelsel van een 	vrouw met hun ligging, bouw en functies noemen, in een 	afbeelding aanwijzen en hun werking beschrijven.</a:t>
            </a:r>
          </a:p>
          <a:p>
            <a:r>
              <a:rPr lang="nl-NL" sz="2400" dirty="0" smtClean="0"/>
              <a:t>Doelstelling 3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Je kunt de verschillen in de bouw en functie van 	zaadcellen en eicellen noemen</a:t>
            </a:r>
            <a:endParaRPr lang="nl-NL" sz="2200" dirty="0" smtClean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71865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:\SMRP\SMRFMAGM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7" b="38243"/>
          <a:stretch/>
        </p:blipFill>
        <p:spPr bwMode="auto">
          <a:xfrm>
            <a:off x="421612" y="1331641"/>
            <a:ext cx="9103344" cy="474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622" y="188641"/>
            <a:ext cx="7024744" cy="1143000"/>
          </a:xfrm>
        </p:spPr>
        <p:txBody>
          <a:bodyPr/>
          <a:lstStyle/>
          <a:p>
            <a:r>
              <a:rPr lang="nl-NL" dirty="0" smtClean="0"/>
              <a:t>Vrouwelijk geslachtsorgaan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prstClr val="white"/>
                </a:solidFill>
              </a:rPr>
              <a:t>Boek 3 thema 1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2339" y="4896376"/>
            <a:ext cx="1122617" cy="103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95429" y="-355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/>
              <a:t>Vrouwelijk geslachtsorgaan</a:t>
            </a:r>
          </a:p>
        </p:txBody>
      </p:sp>
      <p:pic>
        <p:nvPicPr>
          <p:cNvPr id="8" name="Picture 2" descr="http://cdn.gezondheidsplein.nl/images/Zij-aanzicht%20vrouw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9" y="1292771"/>
            <a:ext cx="4444400" cy="35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prstClr val="white"/>
                </a:solidFill>
              </a:rPr>
              <a:t>Boek 3 thema 1</a:t>
            </a:r>
          </a:p>
        </p:txBody>
      </p:sp>
      <p:pic>
        <p:nvPicPr>
          <p:cNvPr id="10" name="Picture 2" descr="http://stcm.nl/geentaboes/img/qa/vag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9829" y="2086443"/>
            <a:ext cx="6897687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4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5350</TotalTime>
  <Words>434</Words>
  <Application>Microsoft Office PowerPoint</Application>
  <PresentationFormat>Aangepast</PresentationFormat>
  <Paragraphs>163</Paragraphs>
  <Slides>38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39" baseType="lpstr">
      <vt:lpstr>Facet</vt:lpstr>
      <vt:lpstr>Biologie</vt:lpstr>
      <vt:lpstr>Basisstof 1</vt:lpstr>
      <vt:lpstr>Doelstellingen</vt:lpstr>
      <vt:lpstr>Mannelijk geslachtsorgaan</vt:lpstr>
      <vt:lpstr>Mannelijk geslachtsorgaan</vt:lpstr>
      <vt:lpstr>Basisstof 2</vt:lpstr>
      <vt:lpstr>Doelstellingen</vt:lpstr>
      <vt:lpstr>Vrouwelijk geslachtsorgaan</vt:lpstr>
      <vt:lpstr>PowerPoint-presentatie</vt:lpstr>
      <vt:lpstr>PowerPoint-presentatie</vt:lpstr>
      <vt:lpstr>Eicel en zaadcel</vt:lpstr>
      <vt:lpstr>Basisstof 3</vt:lpstr>
      <vt:lpstr>Doelstellingen</vt:lpstr>
      <vt:lpstr>PowerPoint-presentatie</vt:lpstr>
      <vt:lpstr>PowerPoint-presentatie</vt:lpstr>
      <vt:lpstr>PowerPoint-presentatie</vt:lpstr>
      <vt:lpstr>Celdeling</vt:lpstr>
      <vt:lpstr>Basisstof 4</vt:lpstr>
      <vt:lpstr>Doelstellingen</vt:lpstr>
      <vt:lpstr>Geslachtskenmerken </vt:lpstr>
      <vt:lpstr>Hormonen</vt:lpstr>
      <vt:lpstr>Menstruatiecyclus</vt:lpstr>
      <vt:lpstr>Basisstof 5 Bevruchting en embryonale ontwikkeling</vt:lpstr>
      <vt:lpstr>Doelstellingen</vt:lpstr>
      <vt:lpstr>Bevruchting </vt:lpstr>
      <vt:lpstr>Innesteling</vt:lpstr>
      <vt:lpstr>PowerPoint-presentatie</vt:lpstr>
      <vt:lpstr>PowerPoint-presentatie</vt:lpstr>
      <vt:lpstr>Tweelingen</vt:lpstr>
      <vt:lpstr>Basisstof 6 Geboorte en verdere ontwikkeling</vt:lpstr>
      <vt:lpstr>Doelstellingen</vt:lpstr>
      <vt:lpstr>Geboorte</vt:lpstr>
      <vt:lpstr>Ligging van de baby</vt:lpstr>
      <vt:lpstr>Nageboorte</vt:lpstr>
      <vt:lpstr>Levensloop van de mens</vt:lpstr>
      <vt:lpstr>Basisstof 7 en 8 Seksueel overdraagbare aandoeningen Geboorteregeling </vt:lpstr>
      <vt:lpstr>Doelstellingen</vt:lpstr>
      <vt:lpstr>filmpjes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</dc:title>
  <dc:creator>Sanne</dc:creator>
  <cp:lastModifiedBy>Sanne</cp:lastModifiedBy>
  <cp:revision>46</cp:revision>
  <dcterms:created xsi:type="dcterms:W3CDTF">2016-09-09T11:19:34Z</dcterms:created>
  <dcterms:modified xsi:type="dcterms:W3CDTF">2017-10-27T09:59:37Z</dcterms:modified>
</cp:coreProperties>
</file>